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Rg st="1" end="37"/>
    <p:penClr>
      <a:srgbClr val="FF0000"/>
    </p:penClr>
  </p:showPr>
  <p:clrMru>
    <a:srgbClr val="CC0000"/>
    <a:srgbClr val="FF3399"/>
    <a:srgbClr val="CC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96" autoAdjust="0"/>
    <p:restoredTop sz="94660"/>
  </p:normalViewPr>
  <p:slideViewPr>
    <p:cSldViewPr>
      <p:cViewPr varScale="1">
        <p:scale>
          <a:sx n="64" d="100"/>
          <a:sy n="64" d="100"/>
        </p:scale>
        <p:origin x="-156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9" d="100"/>
          <a:sy n="69" d="100"/>
        </p:scale>
        <p:origin x="-3318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3609A4-A6D6-4787-84BC-37FC97F25E8B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C8DD2B-8ED3-4157-BAFF-7760D5A2469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E3953C-CD67-434F-AAA0-6867DF7E32A3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352824-62BA-412F-B021-48CC2E2E970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0464876B-9919-4FEA-92AD-721EEC2D0D75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3545173B-8886-439A-966B-120AF1B084B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4876B-9919-4FEA-92AD-721EEC2D0D75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5173B-8886-439A-966B-120AF1B084B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0464876B-9919-4FEA-92AD-721EEC2D0D75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3545173B-8886-439A-966B-120AF1B084B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4876B-9919-4FEA-92AD-721EEC2D0D75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5173B-8886-439A-966B-120AF1B084B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4876B-9919-4FEA-92AD-721EEC2D0D75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5173B-8886-439A-966B-120AF1B084B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4876B-9919-4FEA-92AD-721EEC2D0D75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5173B-8886-439A-966B-120AF1B084B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4876B-9919-4FEA-92AD-721EEC2D0D75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5173B-8886-439A-966B-120AF1B084B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4876B-9919-4FEA-92AD-721EEC2D0D75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5173B-8886-439A-966B-120AF1B084B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4876B-9919-4FEA-92AD-721EEC2D0D75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5173B-8886-439A-966B-120AF1B084B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4876B-9919-4FEA-92AD-721EEC2D0D75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5173B-8886-439A-966B-120AF1B084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4876B-9919-4FEA-92AD-721EEC2D0D75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5173B-8886-439A-966B-120AF1B084B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464876B-9919-4FEA-92AD-721EEC2D0D75}" type="datetimeFigureOut">
              <a:rPr lang="ru-RU" smtClean="0"/>
              <a:pPr/>
              <a:t>29.11.2021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545173B-8886-439A-966B-120AF1B084B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med">
    <p:wipe dir="r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дмин\Desktop\младшая гр 2021\книги\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467544" y="260648"/>
            <a:ext cx="8208912" cy="31683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755576" y="692696"/>
            <a:ext cx="75608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FF0000"/>
                </a:solidFill>
                <a:latin typeface="Arial Black" pitchFamily="34" charset="0"/>
              </a:rPr>
              <a:t>Читающая семья –</a:t>
            </a:r>
          </a:p>
          <a:p>
            <a:r>
              <a:rPr lang="ru-RU" sz="4000" dirty="0" smtClean="0">
                <a:solidFill>
                  <a:srgbClr val="FF0000"/>
                </a:solidFill>
                <a:latin typeface="Arial Black" pitchFamily="34" charset="0"/>
              </a:rPr>
              <a:t> 	успешный ребенок.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36096" y="5085184"/>
            <a:ext cx="280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Monotype Corsiva" pitchFamily="66" charset="0"/>
              </a:rPr>
              <a:t>Воспитатели</a:t>
            </a:r>
            <a:br>
              <a:rPr lang="ru-RU" sz="2400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2400" dirty="0" smtClean="0">
                <a:solidFill>
                  <a:srgbClr val="002060"/>
                </a:solidFill>
                <a:latin typeface="Monotype Corsiva" pitchFamily="66" charset="0"/>
              </a:rPr>
              <a:t>Киселёва Т.Н. </a:t>
            </a:r>
          </a:p>
          <a:p>
            <a:r>
              <a:rPr lang="ru-RU" sz="2400" dirty="0" smtClean="0">
                <a:solidFill>
                  <a:srgbClr val="002060"/>
                </a:solidFill>
                <a:latin typeface="Monotype Corsiva" pitchFamily="66" charset="0"/>
              </a:rPr>
              <a:t>Петрова И.В.</a:t>
            </a:r>
            <a:endParaRPr lang="ru-RU" sz="2400" dirty="0">
              <a:solidFill>
                <a:srgbClr val="002060"/>
              </a:solidFill>
              <a:latin typeface="Monotype Corsiva" pitchFamily="66" charset="0"/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411760" y="2492896"/>
            <a:ext cx="644420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«Чтение – это окошко,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	через которое дети</a:t>
            </a:r>
            <a:r>
              <a:rPr lang="ru-RU" sz="2000" dirty="0" smtClean="0">
                <a:latin typeface="Arial Black" pitchFamily="34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видят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		 и познают мир и самих себя»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			В. А. Сухомлинский.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3528" y="5949280"/>
            <a:ext cx="3744416" cy="7078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C00000"/>
                </a:solidFill>
                <a:latin typeface="Monotype Corsiva" pitchFamily="66" charset="0"/>
              </a:rPr>
              <a:t>Фотографии из семейного альбома</a:t>
            </a:r>
          </a:p>
          <a:p>
            <a:pPr algn="ctr"/>
            <a:r>
              <a:rPr lang="ru-RU" sz="2000" dirty="0" smtClean="0">
                <a:solidFill>
                  <a:srgbClr val="C00000"/>
                </a:solidFill>
                <a:latin typeface="Monotype Corsiva" pitchFamily="66" charset="0"/>
              </a:rPr>
              <a:t>детей группы «Ромашка»  </a:t>
            </a:r>
            <a:endParaRPr lang="ru-RU" sz="2000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13" name="Рисунок 12" descr="IMG-20211122-WA00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3212976"/>
            <a:ext cx="2520280" cy="25690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78489" y="-243408"/>
            <a:ext cx="9522489" cy="71014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-252536" y="260648"/>
            <a:ext cx="860444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Дошкольное детство – очень важный этап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в воспитании внимательного, чуткого 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читателя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,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любящего книгу.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Однако чуткость к 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прочитанному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, сама не возникает. 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Она зависит от того, что именно, как часто и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каким образом 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читают детям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Чтение для дошкольника должно быть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в первую очередь - интересным,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увлекательным занятием.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-252536" y="3284984"/>
            <a:ext cx="889248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Художественная литература</a:t>
            </a:r>
            <a:r>
              <a:rPr kumimoji="0" lang="ru-RU" sz="20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0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способствует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развитию у дошкольника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: </a:t>
            </a:r>
          </a:p>
          <a:p>
            <a:pPr lvl="1" indent="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умственных, </a:t>
            </a:r>
          </a:p>
          <a:p>
            <a:pPr lvl="1" indent="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нравственных, </a:t>
            </a:r>
          </a:p>
          <a:p>
            <a:pPr lvl="1" indent="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эстетических способностей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Чем выше у 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ребенка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 развито умение воспринимать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художественное произведение,</a:t>
            </a: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тем шире он смотрит на мир.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5" name="Рисунок 4" descr="IMG-20211121-WA0005 —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6372200" y="1916832"/>
            <a:ext cx="2474720" cy="2136987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ч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0648"/>
            <a:ext cx="9144000" cy="6597352"/>
          </a:xfrm>
          <a:prstGeom prst="rect">
            <a:avLst/>
          </a:prstGeom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95536" y="424696"/>
            <a:ext cx="3744416" cy="3416320"/>
          </a:xfrm>
          <a:prstGeom prst="rect">
            <a:avLst/>
          </a:prstGeom>
          <a:solidFill>
            <a:srgbClr val="F5F5F5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Мама мне читает книжку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Про зайчишку и лисёнка...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Я б послушал про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войнушку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Только мама ведь – девчонка.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Будет ей, наверно, скучно,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Так, что даже зазевает.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Ладно, завтра про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войнушку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На ночь папа почитает.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А сегодня про зайчишку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И про плюшевого мишку.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Хоть про мышку, хоть про шишку –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Monotype Corsiva" pitchFamily="66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Monotype Corsiva" pitchFamily="66" charset="0"/>
                <a:ea typeface="Times New Roman" pitchFamily="18" charset="0"/>
                <a:cs typeface="Arial" pitchFamily="34" charset="0"/>
              </a:rPr>
              <a:t>Всё равно, была бы книжка!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Monotype Corsiva" pitchFamily="66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23728" y="4221088"/>
            <a:ext cx="58326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 Black" pitchFamily="34" charset="0"/>
              </a:rPr>
              <a:t>Нет такого ребёнка, который</a:t>
            </a:r>
          </a:p>
          <a:p>
            <a:r>
              <a:rPr lang="ru-RU" dirty="0" smtClean="0">
                <a:solidFill>
                  <a:srgbClr val="002060"/>
                </a:solidFill>
                <a:latin typeface="Arial Black" pitchFamily="34" charset="0"/>
              </a:rPr>
              <a:t> не любил слушать чтение вслух,</a:t>
            </a:r>
          </a:p>
          <a:p>
            <a:r>
              <a:rPr lang="ru-RU" dirty="0" smtClean="0">
                <a:solidFill>
                  <a:srgbClr val="002060"/>
                </a:solidFill>
                <a:latin typeface="Arial Black" pitchFamily="34" charset="0"/>
              </a:rPr>
              <a:t> да и большинство родителей </a:t>
            </a:r>
          </a:p>
          <a:p>
            <a:r>
              <a:rPr lang="ru-RU" dirty="0" smtClean="0">
                <a:solidFill>
                  <a:srgbClr val="002060"/>
                </a:solidFill>
                <a:latin typeface="Arial Black" pitchFamily="34" charset="0"/>
              </a:rPr>
              <a:t>с удовольствием читают своим малышам.</a:t>
            </a:r>
            <a:endParaRPr lang="ru-RU" dirty="0">
              <a:solidFill>
                <a:srgbClr val="002060"/>
              </a:solidFill>
              <a:latin typeface="Arial Black" pitchFamily="34" charset="0"/>
            </a:endParaRPr>
          </a:p>
        </p:txBody>
      </p:sp>
      <p:pic>
        <p:nvPicPr>
          <p:cNvPr id="5" name="Рисунок 4" descr="IMG-20211122-WA00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980728"/>
            <a:ext cx="3312368" cy="220824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IMG-20211123-WA00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4149080"/>
            <a:ext cx="1779662" cy="23728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23982"/>
            <a:ext cx="9144000" cy="70819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709228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«Семейное чтение тонкой нитью соединяет</a:t>
            </a:r>
          </a:p>
          <a:p>
            <a:pPr marL="0" marR="0" lvl="0" indent="4492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одну душу с другой,</a:t>
            </a:r>
          </a:p>
          <a:p>
            <a:pPr marL="0" marR="0" lvl="0" indent="4492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и тогда рождается родство души».</a:t>
            </a:r>
          </a:p>
          <a:p>
            <a:pPr marL="0" marR="0" lvl="0" indent="4492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solidFill>
                  <a:srgbClr val="000000"/>
                </a:solidFill>
                <a:latin typeface="Arial Black" pitchFamily="34" charset="0"/>
                <a:cs typeface="Times New Roman" pitchFamily="18" charset="0"/>
              </a:rPr>
              <a:t>				Я.Корчак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484784"/>
            <a:ext cx="9253536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4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ru-RU" dirty="0" smtClean="0">
                <a:solidFill>
                  <a:srgbClr val="FF0000"/>
                </a:solidFill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Ч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тение книги-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традиция семьи.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      Чтение книги в одно определенное время успокаивает ребенка</a:t>
            </a:r>
            <a:endParaRPr kumimoji="0" 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2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по возвращении из детского сада</a:t>
            </a:r>
          </a:p>
          <a:p>
            <a:pPr lvl="2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lang="ru-RU" dirty="0" smtClean="0">
                <a:solidFill>
                  <a:srgbClr val="C00000"/>
                </a:solidFill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перед сном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4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Выбирайте подходящую книгу.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Читайте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ребенку то, что подходит ему по возрасту.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4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Читайте с выражением.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	Во время чтения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подражайте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голосам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персонажей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lvl="4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Используйте аудиокниги.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		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    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Включите малышу сказку, 	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			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пока вы заняты своими делами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lang="ru-RU" dirty="0" smtClean="0">
                <a:solidFill>
                  <a:srgbClr val="FF0000"/>
                </a:solidFill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solidFill>
                <a:srgbClr val="FF0000"/>
              </a:solidFill>
              <a:latin typeface="Arial Black" pitchFamily="34" charset="0"/>
              <a:ea typeface="Times New Roman" pitchFamily="18" charset="0"/>
              <a:cs typeface="Times New Roman" pitchFamily="18" charset="0"/>
            </a:endParaRPr>
          </a:p>
          <a:p>
            <a:pPr lvl="5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q"/>
            </a:pPr>
            <a:r>
              <a:rPr lang="ru-RU" dirty="0" smtClean="0">
                <a:solidFill>
                  <a:srgbClr val="FF0000"/>
                </a:solidFill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Подайте личный пример</a:t>
            </a:r>
          </a:p>
          <a:p>
            <a:pPr lvl="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Читайте при ребёнке сами.</a:t>
            </a:r>
          </a:p>
          <a:p>
            <a:pPr lvl="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Покажите ему свою заинтересованность</a:t>
            </a:r>
          </a:p>
          <a:p>
            <a:pPr lvl="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 к чтению.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 Black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lang="ru-RU" dirty="0" smtClean="0"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		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Arial Black" pitchFamily="34" charset="0"/>
                <a:cs typeface="Times New Roman" pitchFamily="18" charset="0"/>
              </a:rPr>
              <a:t>	</a:t>
            </a:r>
            <a:r>
              <a:rPr lang="ru-RU" dirty="0" smtClean="0">
                <a:latin typeface="Arial Black" pitchFamily="34" charset="0"/>
                <a:cs typeface="Times New Roman" pitchFamily="18" charset="0"/>
              </a:rPr>
              <a:t>		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IMG-20211122-WA0013.jpg"/>
          <p:cNvPicPr>
            <a:picLocks noChangeAspect="1"/>
          </p:cNvPicPr>
          <p:nvPr/>
        </p:nvPicPr>
        <p:blipFill>
          <a:blip r:embed="rId3" cstate="print"/>
          <a:srcRect t="7836"/>
          <a:stretch>
            <a:fillRect/>
          </a:stretch>
        </p:blipFill>
        <p:spPr>
          <a:xfrm>
            <a:off x="0" y="4114885"/>
            <a:ext cx="2232248" cy="2743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70099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1547664" y="34752"/>
            <a:ext cx="709228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Как выбрать книгу для ребенка.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251520" y="548680"/>
            <a:ext cx="8496944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К выбору книг для детей нужно отнестись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со всей серьезностью!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Необходимо учитывать 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возраст ребен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ка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особенности его характера и темперамента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Прежде чем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прочитать новое произведение,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latin typeface="Arial Black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проанализируйте ее сами.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Книги для детей 3 - 4 лет 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яркие, красочные</a:t>
            </a:r>
            <a:endParaRPr lang="ru-RU" b="1" dirty="0" smtClean="0">
              <a:solidFill>
                <a:srgbClr val="FF0000"/>
              </a:solidFill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много иллюстраций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большого формата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FF3399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главные герои - животные и люди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3399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Истории должны быть со счастливым концом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и нести ту идею,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которую родители хотят донести до своего малыша.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	Маленьким детям лучше читать книги,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	которые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учат доброте и сочувствию</a:t>
            </a:r>
            <a:r>
              <a:rPr lang="ru-RU" dirty="0" smtClean="0">
                <a:latin typeface="Arial Black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Какие бы приключения не происходили с героями сказки-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		в конце добро должно победить.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5" name="Рисунок 4" descr="IMG-20211122-WA00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7020272" y="836712"/>
            <a:ext cx="1872208" cy="2496277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096" y="0"/>
            <a:ext cx="9196096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2195736" y="188640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C00000"/>
                </a:solidFill>
                <a:latin typeface="Arial Black" pitchFamily="34" charset="0"/>
                <a:cs typeface="Arial" pitchFamily="34" charset="0"/>
              </a:rPr>
              <a:t>Домашняя библиотека</a:t>
            </a:r>
            <a:endParaRPr lang="ru-RU" sz="2000" dirty="0">
              <a:solidFill>
                <a:srgbClr val="C00000"/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0" y="908720"/>
            <a:ext cx="17347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Рассказы </a:t>
            </a:r>
          </a:p>
          <a:p>
            <a:r>
              <a:rPr lang="ru-RU" dirty="0" smtClean="0">
                <a:latin typeface="Arial Black" pitchFamily="34" charset="0"/>
              </a:rPr>
              <a:t>о животных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9512" y="620688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>
                <a:latin typeface="Arial Black" pitchFamily="34" charset="0"/>
              </a:rPr>
              <a:t>Потешки</a:t>
            </a:r>
            <a:r>
              <a:rPr lang="ru-RU" dirty="0" smtClean="0">
                <a:latin typeface="Arial Black" pitchFamily="34" charset="0"/>
              </a:rPr>
              <a:t>, </a:t>
            </a:r>
          </a:p>
          <a:p>
            <a:r>
              <a:rPr lang="ru-RU" dirty="0" smtClean="0">
                <a:latin typeface="Arial Black" pitchFamily="34" charset="0"/>
              </a:rPr>
              <a:t>песенки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47664" y="908720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Весёлые рассказы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72200" y="62068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Сказки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771800" y="155679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энциклопедии</a:t>
            </a:r>
            <a:endParaRPr lang="ru-RU" dirty="0">
              <a:latin typeface="Arial Black" pitchFamily="34" charset="0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1547664" y="620688"/>
            <a:ext cx="864096" cy="2160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endCxn id="11" idx="0"/>
          </p:cNvCxnSpPr>
          <p:nvPr/>
        </p:nvCxnSpPr>
        <p:spPr>
          <a:xfrm flipH="1">
            <a:off x="2483768" y="620688"/>
            <a:ext cx="1296144" cy="2880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3779912" y="620688"/>
            <a:ext cx="0" cy="8640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3779912" y="620688"/>
            <a:ext cx="1152128" cy="2880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5508104" y="548680"/>
            <a:ext cx="792088" cy="21602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683568" y="5661248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Arial Black" pitchFamily="34" charset="0"/>
                <a:cs typeface="Arial" pitchFamily="34" charset="0"/>
              </a:rPr>
              <a:t>       Домашняя библиотека –    это не только книги,</a:t>
            </a:r>
          </a:p>
          <a:p>
            <a:r>
              <a:rPr lang="ru-RU" b="1" i="1" dirty="0" smtClean="0">
                <a:latin typeface="Arial Black" pitchFamily="34" charset="0"/>
                <a:cs typeface="Arial" pitchFamily="34" charset="0"/>
              </a:rPr>
              <a:t>          но и создание особой  атмосферы уважения к книге</a:t>
            </a:r>
            <a:endParaRPr lang="ru-RU" dirty="0"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15" name="Рисунок 14" descr="IMG-20211122-WA00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32240" y="980728"/>
            <a:ext cx="1728192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IMG-20211121-WA0005 — 3.jpg"/>
          <p:cNvPicPr>
            <a:picLocks noChangeAspect="1"/>
          </p:cNvPicPr>
          <p:nvPr/>
        </p:nvPicPr>
        <p:blipFill>
          <a:blip r:embed="rId4" cstate="print"/>
          <a:srcRect l="46752" b="24765"/>
          <a:stretch>
            <a:fillRect/>
          </a:stretch>
        </p:blipFill>
        <p:spPr>
          <a:xfrm flipH="1">
            <a:off x="755576" y="1556792"/>
            <a:ext cx="1733433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 descr="IMG-20211122-WA001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452320" y="3140968"/>
            <a:ext cx="1094318" cy="18174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Рисунок 19" descr="IMG-20211122-WA0016.jpg"/>
          <p:cNvPicPr>
            <a:picLocks noChangeAspect="1"/>
          </p:cNvPicPr>
          <p:nvPr/>
        </p:nvPicPr>
        <p:blipFill>
          <a:blip r:embed="rId6" cstate="print"/>
          <a:srcRect t="16401" b="22700"/>
          <a:stretch>
            <a:fillRect/>
          </a:stretch>
        </p:blipFill>
        <p:spPr>
          <a:xfrm flipH="1">
            <a:off x="323528" y="3789040"/>
            <a:ext cx="1397188" cy="1800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1" name="TextBox 20"/>
          <p:cNvSpPr txBox="1"/>
          <p:nvPr/>
        </p:nvSpPr>
        <p:spPr>
          <a:xfrm>
            <a:off x="2411760" y="3789040"/>
            <a:ext cx="46805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b="1" dirty="0" smtClean="0">
                <a:solidFill>
                  <a:srgbClr val="00B050"/>
                </a:solidFill>
                <a:latin typeface="Arial Black" pitchFamily="34" charset="0"/>
                <a:cs typeface="Arial" pitchFamily="34" charset="0"/>
              </a:rPr>
              <a:t>Прививате детям культуру обращения с книжками</a:t>
            </a:r>
            <a:r>
              <a:rPr lang="ru-RU" dirty="0" smtClean="0">
                <a:solidFill>
                  <a:srgbClr val="00B050"/>
                </a:solidFill>
                <a:latin typeface="Arial Black" pitchFamily="34" charset="0"/>
                <a:cs typeface="Arial" pitchFamily="34" charset="0"/>
              </a:rPr>
              <a:t>. </a:t>
            </a:r>
            <a:endParaRPr lang="ru-RU" dirty="0" smtClean="0">
              <a:solidFill>
                <a:srgbClr val="00B050"/>
              </a:solidFill>
              <a:latin typeface="Arial Black" pitchFamily="34" charset="0"/>
              <a:cs typeface="Arial" pitchFamily="34" charset="0"/>
            </a:endParaRPr>
          </a:p>
          <a:p>
            <a:endParaRPr lang="ru-RU" dirty="0" smtClean="0">
              <a:solidFill>
                <a:srgbClr val="00B050"/>
              </a:solidFill>
              <a:latin typeface="Arial Black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dirty="0" smtClean="0">
                <a:solidFill>
                  <a:srgbClr val="7030A0"/>
                </a:solidFill>
                <a:latin typeface="Arial Black" pitchFamily="34" charset="0"/>
                <a:cs typeface="Arial" pitchFamily="34" charset="0"/>
              </a:rPr>
              <a:t>Приучайте сразу к тому,</a:t>
            </a:r>
          </a:p>
          <a:p>
            <a:r>
              <a:rPr lang="ru-RU" dirty="0" smtClean="0">
                <a:solidFill>
                  <a:srgbClr val="7030A0"/>
                </a:solidFill>
                <a:latin typeface="Arial Black" pitchFamily="34" charset="0"/>
                <a:cs typeface="Arial" pitchFamily="34" charset="0"/>
              </a:rPr>
              <a:t>  </a:t>
            </a:r>
            <a:r>
              <a:rPr lang="ru-RU" b="1" dirty="0" smtClean="0">
                <a:solidFill>
                  <a:srgbClr val="7030A0"/>
                </a:solidFill>
                <a:latin typeface="Arial Black" pitchFamily="34" charset="0"/>
                <a:cs typeface="Arial" pitchFamily="34" charset="0"/>
              </a:rPr>
              <a:t>что место книг – </a:t>
            </a:r>
            <a:r>
              <a:rPr lang="ru-RU" b="1" i="1" dirty="0" smtClean="0">
                <a:solidFill>
                  <a:srgbClr val="7030A0"/>
                </a:solidFill>
                <a:latin typeface="Arial Black" pitchFamily="34" charset="0"/>
                <a:cs typeface="Arial" pitchFamily="34" charset="0"/>
              </a:rPr>
              <a:t>книжная полка</a:t>
            </a:r>
            <a:endParaRPr lang="ru-RU" b="1" i="1" dirty="0">
              <a:solidFill>
                <a:srgbClr val="7030A0"/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483768" y="2420888"/>
            <a:ext cx="424847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Создайте небольшую, хорошо подобранную библиотеку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Times New Roman" pitchFamily="18" charset="0"/>
                <a:cs typeface="Times New Roman" pitchFamily="18" charset="0"/>
              </a:rPr>
              <a:t>из произведений лучших детских писателей.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Админ\Desktop\младшая гр 2021\книги\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573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2483768" y="188640"/>
            <a:ext cx="40324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7030A0"/>
                </a:solidFill>
                <a:latin typeface="Arial Black" pitchFamily="34" charset="0"/>
              </a:rPr>
              <a:t>Викторина</a:t>
            </a:r>
          </a:p>
          <a:p>
            <a:pPr algn="ctr"/>
            <a:r>
              <a:rPr lang="ru-RU" sz="2000" i="1" dirty="0" smtClean="0">
                <a:solidFill>
                  <a:srgbClr val="FF0000"/>
                </a:solidFill>
                <a:latin typeface="Arial Black" pitchFamily="34" charset="0"/>
              </a:rPr>
              <a:t>Путешествие в мир сказок </a:t>
            </a:r>
            <a:endParaRPr lang="ru-RU" sz="2000" i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 rot="20999704">
            <a:off x="62352" y="487914"/>
            <a:ext cx="269979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Он от бабушки ушёл,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от дедушки ушёл,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Песни пел под синим небом,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Для лисы он стал обедом.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 rot="625427">
            <a:off x="6336746" y="517026"/>
            <a:ext cx="238946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Бабушка за дедушку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Ухватилась крепко: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«Ох, никак не вытянуть,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Помогите, детки!»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Добрые помощники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Скоро набегут,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Победит упрямицу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Общий, дружный труд.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 rot="860507">
            <a:off x="260100" y="3280788"/>
            <a:ext cx="241176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Сидит парень на печи,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Уплетает калачи,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Прокатился по деревне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женился на царевне.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 rot="21112886">
            <a:off x="2856607" y="1876911"/>
            <a:ext cx="259228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Миша по лесу идёт,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Короб на спине несёт –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Пироги для бабы с дедом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Внучка Маша напекла-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Несговорчивого Мишу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Вокруг пальца обвела!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751692">
            <a:off x="5362128" y="3794239"/>
            <a:ext cx="28083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Arial" pitchFamily="34" charset="0"/>
                <a:cs typeface="Arial" pitchFamily="34" charset="0"/>
              </a:rPr>
              <a:t>Как у Бабы у Яги</a:t>
            </a:r>
            <a:br>
              <a:rPr lang="ru-RU" sz="1400" dirty="0" smtClean="0"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latin typeface="Arial" pitchFamily="34" charset="0"/>
                <a:cs typeface="Arial" pitchFamily="34" charset="0"/>
              </a:rPr>
              <a:t>Нет совсем одной ноги,</a:t>
            </a:r>
            <a:br>
              <a:rPr lang="ru-RU" sz="1400" dirty="0" smtClean="0"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latin typeface="Arial" pitchFamily="34" charset="0"/>
                <a:cs typeface="Arial" pitchFamily="34" charset="0"/>
              </a:rPr>
              <a:t>Зато есть замечательный</a:t>
            </a:r>
            <a:br>
              <a:rPr lang="ru-RU" sz="1400" dirty="0" smtClean="0"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latin typeface="Arial" pitchFamily="34" charset="0"/>
                <a:cs typeface="Arial" pitchFamily="34" charset="0"/>
              </a:rPr>
              <a:t>Аппарат летательный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687914">
            <a:off x="449356" y="4794037"/>
            <a:ext cx="30243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Возле леса, на опушке,</a:t>
            </a:r>
            <a:br>
              <a:rPr lang="ru-RU" sz="1600" dirty="0" smtClean="0"/>
            </a:br>
            <a:r>
              <a:rPr lang="ru-RU" sz="1600" dirty="0" smtClean="0"/>
              <a:t>Трое их живет в избушке.</a:t>
            </a:r>
            <a:br>
              <a:rPr lang="ru-RU" sz="1600" dirty="0" smtClean="0"/>
            </a:br>
            <a:r>
              <a:rPr lang="ru-RU" sz="1600" dirty="0" smtClean="0"/>
              <a:t>Там три стула и три кружки,</a:t>
            </a:r>
            <a:br>
              <a:rPr lang="ru-RU" sz="1600" dirty="0" smtClean="0"/>
            </a:br>
            <a:r>
              <a:rPr lang="ru-RU" sz="1600" dirty="0" smtClean="0"/>
              <a:t>Три кроватки, три подушки.</a:t>
            </a:r>
            <a:br>
              <a:rPr lang="ru-RU" sz="1600" dirty="0" smtClean="0"/>
            </a:br>
            <a:r>
              <a:rPr lang="ru-RU" sz="1600" dirty="0" smtClean="0"/>
              <a:t>Угадайте без подсказки,</a:t>
            </a:r>
            <a:br>
              <a:rPr lang="ru-RU" sz="1600" dirty="0" smtClean="0"/>
            </a:br>
            <a:r>
              <a:rPr lang="ru-RU" sz="1600" dirty="0" smtClean="0"/>
              <a:t>Кто герои этой сказки?</a:t>
            </a:r>
            <a:endParaRPr lang="ru-RU" sz="1600" dirty="0"/>
          </a:p>
        </p:txBody>
      </p:sp>
      <p:pic>
        <p:nvPicPr>
          <p:cNvPr id="21513" name="Picture 9" descr="https://catherineasquithgallery.com/uploads/posts/2021-02/1613657214_66-p-fon-dlya-prezentatsii-kolobok-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43339">
            <a:off x="4555491" y="4855178"/>
            <a:ext cx="936104" cy="9003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515" name="Picture 11" descr="https://i.pinimg.com/originals/04/b7/5d/04b75d2e33d489c02791eeb5dcddb63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206981">
            <a:off x="5108563" y="1227022"/>
            <a:ext cx="1036900" cy="743247"/>
          </a:xfrm>
          <a:prstGeom prst="rect">
            <a:avLst/>
          </a:prstGeom>
          <a:noFill/>
        </p:spPr>
      </p:pic>
      <p:pic>
        <p:nvPicPr>
          <p:cNvPr id="21517" name="Picture 13" descr="https://stihi.ru/pics/2020/03/06/20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116620">
            <a:off x="6115186" y="5010258"/>
            <a:ext cx="1094937" cy="1547374"/>
          </a:xfrm>
          <a:prstGeom prst="rect">
            <a:avLst/>
          </a:prstGeom>
          <a:noFill/>
        </p:spPr>
      </p:pic>
      <p:pic>
        <p:nvPicPr>
          <p:cNvPr id="21519" name="Picture 15" descr="https://weblinks.ru/wp-content/uploads/2021/04/img1-1.jpg"/>
          <p:cNvPicPr>
            <a:picLocks noChangeAspect="1" noChangeArrowheads="1"/>
          </p:cNvPicPr>
          <p:nvPr/>
        </p:nvPicPr>
        <p:blipFill>
          <a:blip r:embed="rId6" cstate="print"/>
          <a:srcRect l="16570" r="17152"/>
          <a:stretch>
            <a:fillRect/>
          </a:stretch>
        </p:blipFill>
        <p:spPr bwMode="auto">
          <a:xfrm rot="716750">
            <a:off x="979690" y="1471198"/>
            <a:ext cx="1429691" cy="16192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21" name="Picture 17" descr="https://i.pinimg.com/736x/ae/1f/a2/ae1fa2f3db998359e39f5bea5b92194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856729">
            <a:off x="7478943" y="2665738"/>
            <a:ext cx="1192660" cy="14922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23" name="Picture 19" descr="https://i0.wp.com/kladraz.ru/images/66(9).jpg"/>
          <p:cNvPicPr>
            <a:picLocks noChangeAspect="1" noChangeArrowheads="1"/>
          </p:cNvPicPr>
          <p:nvPr/>
        </p:nvPicPr>
        <p:blipFill>
          <a:blip r:embed="rId8" cstate="print"/>
          <a:srcRect t="15482" b="7109"/>
          <a:stretch>
            <a:fillRect/>
          </a:stretch>
        </p:blipFill>
        <p:spPr bwMode="auto">
          <a:xfrm rot="523455">
            <a:off x="2918467" y="3704221"/>
            <a:ext cx="1055640" cy="1296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96096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1475656" y="1484784"/>
            <a:ext cx="684076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rgbClr val="CC0000"/>
                </a:solidFill>
                <a:latin typeface="Arial Black" pitchFamily="34" charset="0"/>
              </a:rPr>
              <a:t>Привить ребёнку вкус к чтению </a:t>
            </a:r>
            <a:r>
              <a:rPr lang="ru-RU" sz="2000" dirty="0" smtClean="0">
                <a:solidFill>
                  <a:srgbClr val="CC0000"/>
                </a:solidFill>
                <a:latin typeface="Arial Black" pitchFamily="34" charset="0"/>
              </a:rPr>
              <a:t>–</a:t>
            </a:r>
          </a:p>
          <a:p>
            <a:r>
              <a:rPr lang="ru-RU" sz="2000" dirty="0" smtClean="0">
                <a:solidFill>
                  <a:srgbClr val="CC0000"/>
                </a:solidFill>
                <a:latin typeface="Arial Black" pitchFamily="34" charset="0"/>
              </a:rPr>
              <a:t>	 </a:t>
            </a:r>
            <a:r>
              <a:rPr lang="ru-RU" sz="2000" dirty="0" smtClean="0">
                <a:solidFill>
                  <a:srgbClr val="CC0000"/>
                </a:solidFill>
                <a:latin typeface="Arial Black" pitchFamily="34" charset="0"/>
              </a:rPr>
              <a:t>лучший подарок, </a:t>
            </a:r>
            <a:endParaRPr lang="ru-RU" sz="2000" dirty="0" smtClean="0">
              <a:solidFill>
                <a:srgbClr val="CC0000"/>
              </a:solidFill>
              <a:latin typeface="Arial Black" pitchFamily="34" charset="0"/>
            </a:endParaRPr>
          </a:p>
          <a:p>
            <a:r>
              <a:rPr lang="ru-RU" sz="2000" dirty="0" smtClean="0">
                <a:solidFill>
                  <a:srgbClr val="CC0000"/>
                </a:solidFill>
                <a:latin typeface="Arial Black" pitchFamily="34" charset="0"/>
              </a:rPr>
              <a:t>	</a:t>
            </a:r>
            <a:r>
              <a:rPr lang="ru-RU" sz="2000" dirty="0" smtClean="0">
                <a:solidFill>
                  <a:srgbClr val="CC0000"/>
                </a:solidFill>
                <a:latin typeface="Arial Black" pitchFamily="34" charset="0"/>
              </a:rPr>
              <a:t>	который </a:t>
            </a:r>
            <a:r>
              <a:rPr lang="ru-RU" sz="2000" dirty="0" smtClean="0">
                <a:solidFill>
                  <a:srgbClr val="CC0000"/>
                </a:solidFill>
                <a:latin typeface="Arial Black" pitchFamily="34" charset="0"/>
              </a:rPr>
              <a:t>мы можем ему </a:t>
            </a:r>
            <a:r>
              <a:rPr lang="ru-RU" sz="2000" dirty="0" smtClean="0">
                <a:solidFill>
                  <a:srgbClr val="CC0000"/>
                </a:solidFill>
                <a:latin typeface="Arial Black" pitchFamily="34" charset="0"/>
              </a:rPr>
              <a:t>сделать. 				С.Лупан</a:t>
            </a:r>
            <a:endParaRPr lang="ru-RU" sz="2000" dirty="0">
              <a:solidFill>
                <a:srgbClr val="CC0000"/>
              </a:solidFill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71800" y="3068960"/>
            <a:ext cx="59046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000" dirty="0" smtClean="0">
                <a:solidFill>
                  <a:srgbClr val="FF0000"/>
                </a:solidFill>
                <a:latin typeface="Arial Black" pitchFamily="34" charset="0"/>
              </a:rPr>
              <a:t>Хорошо унаследовать библиотеку,</a:t>
            </a:r>
          </a:p>
          <a:p>
            <a:r>
              <a:rPr lang="ru-RU" sz="2000" dirty="0" smtClean="0">
                <a:solidFill>
                  <a:srgbClr val="FF0000"/>
                </a:solidFill>
                <a:latin typeface="Arial Black" pitchFamily="34" charset="0"/>
              </a:rPr>
              <a:t> 	а еще лучше собрать</a:t>
            </a:r>
          </a:p>
          <a:p>
            <a:r>
              <a:rPr lang="ru-RU" sz="2000" dirty="0" smtClean="0">
                <a:solidFill>
                  <a:srgbClr val="FF0000"/>
                </a:solidFill>
                <a:latin typeface="Arial Black" pitchFamily="34" charset="0"/>
              </a:rPr>
              <a:t> 		свою собственную. </a:t>
            </a:r>
          </a:p>
          <a:p>
            <a:r>
              <a:rPr lang="ru-RU" sz="2000" dirty="0" smtClean="0">
                <a:solidFill>
                  <a:srgbClr val="FF0000"/>
                </a:solidFill>
                <a:latin typeface="Arial Black" pitchFamily="34" charset="0"/>
              </a:rPr>
              <a:t>			</a:t>
            </a:r>
            <a:r>
              <a:rPr lang="ru-RU" sz="2000" dirty="0" err="1" smtClean="0">
                <a:solidFill>
                  <a:srgbClr val="FF0000"/>
                </a:solidFill>
                <a:latin typeface="Arial Black" pitchFamily="34" charset="0"/>
              </a:rPr>
              <a:t>Огастин</a:t>
            </a:r>
            <a:r>
              <a:rPr lang="ru-RU" sz="20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ru-RU" sz="2000" dirty="0" err="1" smtClean="0">
                <a:solidFill>
                  <a:srgbClr val="FF0000"/>
                </a:solidFill>
                <a:latin typeface="Arial Black" pitchFamily="34" charset="0"/>
              </a:rPr>
              <a:t>Биррелл</a:t>
            </a:r>
            <a:endParaRPr lang="ru-RU" sz="2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260648"/>
            <a:ext cx="56886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Дети становятся читателями </a:t>
            </a:r>
            <a:endParaRPr lang="ru-RU" sz="2000" b="1" dirty="0" smtClean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	на </a:t>
            </a: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коленях своих родителей</a:t>
            </a:r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. 	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Arial Black" pitchFamily="34" charset="0"/>
              </a:rPr>
              <a:t>		Эмили </a:t>
            </a:r>
            <a:r>
              <a:rPr lang="ru-RU" sz="2000" b="1" dirty="0" err="1" smtClean="0">
                <a:solidFill>
                  <a:srgbClr val="FF0000"/>
                </a:solidFill>
                <a:latin typeface="Arial Black" pitchFamily="34" charset="0"/>
              </a:rPr>
              <a:t>Бухвальд</a:t>
            </a:r>
            <a:endParaRPr lang="ru-RU" sz="2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8" name="Рисунок 7" descr="IMG-20211122-WA00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924944"/>
            <a:ext cx="2283718" cy="3044957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1193</TotalTime>
  <Words>403</Words>
  <Application>Microsoft Office PowerPoint</Application>
  <PresentationFormat>Экран (4:3)</PresentationFormat>
  <Paragraphs>137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Начальная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 хранится в сундуке ?</dc:title>
  <dc:creator>водолей</dc:creator>
  <cp:lastModifiedBy>Админ</cp:lastModifiedBy>
  <cp:revision>125</cp:revision>
  <dcterms:created xsi:type="dcterms:W3CDTF">2013-11-26T13:50:49Z</dcterms:created>
  <dcterms:modified xsi:type="dcterms:W3CDTF">2021-11-29T05:16:02Z</dcterms:modified>
</cp:coreProperties>
</file>